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6" r:id="rId1"/>
  </p:sldMasterIdLst>
  <p:sldIdLst>
    <p:sldId id="256" r:id="rId2"/>
    <p:sldId id="265" r:id="rId3"/>
    <p:sldId id="266" r:id="rId4"/>
    <p:sldId id="258" r:id="rId5"/>
    <p:sldId id="263" r:id="rId6"/>
    <p:sldId id="264" r:id="rId7"/>
    <p:sldId id="259" r:id="rId8"/>
    <p:sldId id="260" r:id="rId9"/>
    <p:sldId id="261" r:id="rId10"/>
    <p:sldId id="262"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79" autoAdjust="0"/>
    <p:restoredTop sz="94660"/>
  </p:normalViewPr>
  <p:slideViewPr>
    <p:cSldViewPr snapToGrid="0">
      <p:cViewPr varScale="1">
        <p:scale>
          <a:sx n="114" d="100"/>
          <a:sy n="114" d="100"/>
        </p:scale>
        <p:origin x="24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658F7537-5FE7-4379-9C60-DFB2675F4C6A}" type="datetimeFigureOut">
              <a:rPr lang="en-US" smtClean="0"/>
              <a:t>9/7/2023</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3D4389D8-5C88-439C-A08A-929B4F5A48E2}" type="slidenum">
              <a:rPr lang="en-US" smtClean="0"/>
              <a:t>‹#›</a:t>
            </a:fld>
            <a:endParaRPr lang="en-US"/>
          </a:p>
        </p:txBody>
      </p:sp>
    </p:spTree>
    <p:extLst>
      <p:ext uri="{BB962C8B-B14F-4D97-AF65-F5344CB8AC3E}">
        <p14:creationId xmlns:p14="http://schemas.microsoft.com/office/powerpoint/2010/main" val="532325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8F7537-5FE7-4379-9C60-DFB2675F4C6A}" type="datetimeFigureOut">
              <a:rPr lang="en-US" smtClean="0"/>
              <a:t>9/7/2023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4389D8-5C88-439C-A08A-929B4F5A48E2}" type="slidenum">
              <a:rPr lang="en-US" smtClean="0"/>
              <a:t>‹#›</a:t>
            </a:fld>
            <a:endParaRPr lang="en-US"/>
          </a:p>
        </p:txBody>
      </p:sp>
    </p:spTree>
    <p:extLst>
      <p:ext uri="{BB962C8B-B14F-4D97-AF65-F5344CB8AC3E}">
        <p14:creationId xmlns:p14="http://schemas.microsoft.com/office/powerpoint/2010/main" val="181030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658F7537-5FE7-4379-9C60-DFB2675F4C6A}" type="datetimeFigureOut">
              <a:rPr lang="en-US" smtClean="0"/>
              <a:t>9/7/2023</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3D4389D8-5C88-439C-A08A-929B4F5A48E2}" type="slidenum">
              <a:rPr lang="en-US" smtClean="0"/>
              <a:t>‹#›</a:t>
            </a:fld>
            <a:endParaRPr lang="en-US"/>
          </a:p>
        </p:txBody>
      </p:sp>
    </p:spTree>
    <p:extLst>
      <p:ext uri="{BB962C8B-B14F-4D97-AF65-F5344CB8AC3E}">
        <p14:creationId xmlns:p14="http://schemas.microsoft.com/office/powerpoint/2010/main" val="4267540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8F7537-5FE7-4379-9C60-DFB2675F4C6A}" type="datetimeFigureOut">
              <a:rPr lang="en-US" smtClean="0"/>
              <a:t>9/7/2023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3D4389D8-5C88-439C-A08A-929B4F5A48E2}" type="slidenum">
              <a:rPr lang="en-US" smtClean="0"/>
              <a:t>‹#›</a:t>
            </a:fld>
            <a:endParaRPr lang="en-US"/>
          </a:p>
        </p:txBody>
      </p:sp>
    </p:spTree>
    <p:extLst>
      <p:ext uri="{BB962C8B-B14F-4D97-AF65-F5344CB8AC3E}">
        <p14:creationId xmlns:p14="http://schemas.microsoft.com/office/powerpoint/2010/main" val="164358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658F7537-5FE7-4379-9C60-DFB2675F4C6A}" type="datetimeFigureOut">
              <a:rPr lang="en-US" smtClean="0"/>
              <a:t>9/7/2023</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3D4389D8-5C88-439C-A08A-929B4F5A48E2}" type="slidenum">
              <a:rPr lang="en-US" smtClean="0"/>
              <a:t>‹#›</a:t>
            </a:fld>
            <a:endParaRPr lang="en-US"/>
          </a:p>
        </p:txBody>
      </p:sp>
    </p:spTree>
    <p:extLst>
      <p:ext uri="{BB962C8B-B14F-4D97-AF65-F5344CB8AC3E}">
        <p14:creationId xmlns:p14="http://schemas.microsoft.com/office/powerpoint/2010/main" val="1214255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58F7537-5FE7-4379-9C60-DFB2675F4C6A}" type="datetimeFigureOut">
              <a:rPr lang="en-US" smtClean="0"/>
              <a:t>9/7/2023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4389D8-5C88-439C-A08A-929B4F5A48E2}" type="slidenum">
              <a:rPr lang="en-US" smtClean="0"/>
              <a:t>‹#›</a:t>
            </a:fld>
            <a:endParaRPr lang="en-US"/>
          </a:p>
        </p:txBody>
      </p:sp>
    </p:spTree>
    <p:extLst>
      <p:ext uri="{BB962C8B-B14F-4D97-AF65-F5344CB8AC3E}">
        <p14:creationId xmlns:p14="http://schemas.microsoft.com/office/powerpoint/2010/main" val="3659682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58F7537-5FE7-4379-9C60-DFB2675F4C6A}" type="datetimeFigureOut">
              <a:rPr lang="en-US" smtClean="0"/>
              <a:t>9/7/2023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D4389D8-5C88-439C-A08A-929B4F5A48E2}" type="slidenum">
              <a:rPr lang="en-US" smtClean="0"/>
              <a:t>‹#›</a:t>
            </a:fld>
            <a:endParaRPr lang="en-US"/>
          </a:p>
        </p:txBody>
      </p:sp>
    </p:spTree>
    <p:extLst>
      <p:ext uri="{BB962C8B-B14F-4D97-AF65-F5344CB8AC3E}">
        <p14:creationId xmlns:p14="http://schemas.microsoft.com/office/powerpoint/2010/main" val="3507091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658F7537-5FE7-4379-9C60-DFB2675F4C6A}" type="datetimeFigureOut">
              <a:rPr lang="en-US" smtClean="0"/>
              <a:t>9/7/2023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D4389D8-5C88-439C-A08A-929B4F5A48E2}" type="slidenum">
              <a:rPr lang="en-US" smtClean="0"/>
              <a:t>‹#›</a:t>
            </a:fld>
            <a:endParaRPr lang="en-US"/>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Tree>
    <p:extLst>
      <p:ext uri="{BB962C8B-B14F-4D97-AF65-F5344CB8AC3E}">
        <p14:creationId xmlns:p14="http://schemas.microsoft.com/office/powerpoint/2010/main" val="4158179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8F7537-5FE7-4379-9C60-DFB2675F4C6A}" type="datetimeFigureOut">
              <a:rPr lang="en-US" smtClean="0"/>
              <a:t>9/7/2023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D4389D8-5C88-439C-A08A-929B4F5A48E2}" type="slidenum">
              <a:rPr lang="en-US" smtClean="0"/>
              <a:t>‹#›</a:t>
            </a:fld>
            <a:endParaRPr lang="en-US"/>
          </a:p>
        </p:txBody>
      </p:sp>
    </p:spTree>
    <p:extLst>
      <p:ext uri="{BB962C8B-B14F-4D97-AF65-F5344CB8AC3E}">
        <p14:creationId xmlns:p14="http://schemas.microsoft.com/office/powerpoint/2010/main" val="2875308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658F7537-5FE7-4379-9C60-DFB2675F4C6A}" type="datetimeFigureOut">
              <a:rPr lang="en-US" smtClean="0"/>
              <a:t>9/7/2023</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3D4389D8-5C88-439C-A08A-929B4F5A48E2}" type="slidenum">
              <a:rPr lang="en-US" smtClean="0"/>
              <a:t>‹#›</a:t>
            </a:fld>
            <a:endParaRPr lang="en-US"/>
          </a:p>
        </p:txBody>
      </p:sp>
    </p:spTree>
    <p:extLst>
      <p:ext uri="{BB962C8B-B14F-4D97-AF65-F5344CB8AC3E}">
        <p14:creationId xmlns:p14="http://schemas.microsoft.com/office/powerpoint/2010/main" val="3367948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658F7537-5FE7-4379-9C60-DFB2675F4C6A}" type="datetimeFigureOut">
              <a:rPr lang="en-US" smtClean="0"/>
              <a:t>9/7/2023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D4389D8-5C88-439C-A08A-929B4F5A48E2}" type="slidenum">
              <a:rPr lang="en-US" smtClean="0"/>
              <a:t>‹#›</a:t>
            </a:fld>
            <a:endParaRPr lang="en-US"/>
          </a:p>
        </p:txBody>
      </p:sp>
    </p:spTree>
    <p:extLst>
      <p:ext uri="{BB962C8B-B14F-4D97-AF65-F5344CB8AC3E}">
        <p14:creationId xmlns:p14="http://schemas.microsoft.com/office/powerpoint/2010/main" val="3771930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658F7537-5FE7-4379-9C60-DFB2675F4C6A}" type="datetimeFigureOut">
              <a:rPr lang="en-US" smtClean="0"/>
              <a:t>9/7/2023</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3D4389D8-5C88-439C-A08A-929B4F5A48E2}"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272607203"/>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 id="2147483807"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reslife.uconn.edu/living-on-campus/changing-cancelling-housing/campus-change/" TargetMode="External"/><Relationship Id="rId2" Type="http://schemas.openxmlformats.org/officeDocument/2006/relationships/hyperlink" Target="mailto:livingoncampus@uconn.edu"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reslife.uconn.edu/living-on-campus/selecting_housing/"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livingoncampus@uconn.edu"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On-Campus Housing:</a:t>
            </a:r>
            <a:br>
              <a:rPr lang="en-US" dirty="0"/>
            </a:br>
            <a:r>
              <a:rPr lang="en-US" dirty="0"/>
              <a:t>Storrs Campus</a:t>
            </a:r>
          </a:p>
        </p:txBody>
      </p:sp>
      <p:sp>
        <p:nvSpPr>
          <p:cNvPr id="5" name="TextBox 4">
            <a:extLst>
              <a:ext uri="{FF2B5EF4-FFF2-40B4-BE49-F238E27FC236}">
                <a16:creationId xmlns:a16="http://schemas.microsoft.com/office/drawing/2014/main" id="{69DBB787-9848-20E0-E6EA-C7E82905EA07}"/>
              </a:ext>
            </a:extLst>
          </p:cNvPr>
          <p:cNvSpPr txBox="1"/>
          <p:nvPr/>
        </p:nvSpPr>
        <p:spPr>
          <a:xfrm>
            <a:off x="1210366" y="3577716"/>
            <a:ext cx="8560712" cy="1323439"/>
          </a:xfrm>
          <a:prstGeom prst="rect">
            <a:avLst/>
          </a:prstGeom>
          <a:noFill/>
        </p:spPr>
        <p:txBody>
          <a:bodyPr wrap="square">
            <a:spAutoFit/>
          </a:bodyPr>
          <a:lstStyle/>
          <a:p>
            <a:r>
              <a:rPr lang="en-US" sz="4000" dirty="0">
                <a:solidFill>
                  <a:schemeClr val="bg1"/>
                </a:solidFill>
              </a:rPr>
              <a:t>  Process for Campus Change students</a:t>
            </a:r>
          </a:p>
          <a:p>
            <a:r>
              <a:rPr lang="en-US" sz="4000" dirty="0">
                <a:solidFill>
                  <a:schemeClr val="bg1"/>
                </a:solidFill>
              </a:rPr>
              <a:t>						Spring 2024</a:t>
            </a:r>
          </a:p>
        </p:txBody>
      </p:sp>
    </p:spTree>
    <p:extLst>
      <p:ext uri="{BB962C8B-B14F-4D97-AF65-F5344CB8AC3E}">
        <p14:creationId xmlns:p14="http://schemas.microsoft.com/office/powerpoint/2010/main" val="1064869573"/>
      </p:ext>
    </p:extLst>
  </p:cSld>
  <p:clrMapOvr>
    <a:masterClrMapping/>
  </p:clrMapOvr>
  <mc:AlternateContent xmlns:mc="http://schemas.openxmlformats.org/markup-compatibility/2006" xmlns:p14="http://schemas.microsoft.com/office/powerpoint/2010/main">
    <mc:Choice Requires="p14">
      <p:transition spd="slow" p14:dur="2000" advTm="19146"/>
    </mc:Choice>
    <mc:Fallback xmlns="">
      <p:transition spd="slow" advTm="19146"/>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idx="1"/>
          </p:nvPr>
        </p:nvSpPr>
        <p:spPr>
          <a:xfrm>
            <a:off x="581192" y="2180496"/>
            <a:ext cx="11029615" cy="4296504"/>
          </a:xfrm>
        </p:spPr>
        <p:txBody>
          <a:bodyPr/>
          <a:lstStyle/>
          <a:p>
            <a:r>
              <a:rPr lang="en-US" dirty="0"/>
              <a:t>Please call our office or email the address below with any questions you may have, and we will be happy to assist you.</a:t>
            </a:r>
          </a:p>
          <a:p>
            <a:r>
              <a:rPr lang="en-US" dirty="0"/>
              <a:t>Good luck!</a:t>
            </a:r>
          </a:p>
          <a:p>
            <a:endParaRPr lang="en-US" dirty="0"/>
          </a:p>
          <a:p>
            <a:endParaRPr lang="en-US" dirty="0"/>
          </a:p>
          <a:p>
            <a:pPr marL="0" indent="0" algn="ctr">
              <a:buNone/>
            </a:pPr>
            <a:r>
              <a:rPr lang="en-US" b="1" dirty="0"/>
              <a:t>Contact information</a:t>
            </a:r>
          </a:p>
          <a:p>
            <a:pPr marL="0" indent="0" algn="ctr">
              <a:buNone/>
            </a:pPr>
            <a:r>
              <a:rPr lang="en-US" dirty="0">
                <a:hlinkClick r:id="rId2"/>
              </a:rPr>
              <a:t>livingoncampus@uconn.edu</a:t>
            </a:r>
            <a:endParaRPr lang="en-US" dirty="0"/>
          </a:p>
          <a:p>
            <a:pPr marL="0" indent="0" algn="ctr">
              <a:buNone/>
            </a:pPr>
            <a:r>
              <a:rPr lang="en-US" u="sng" dirty="0">
                <a:hlinkClick r:id="rId3"/>
              </a:rPr>
              <a:t>https://reslife.uconn.edu/living-on-campus/changing-cancelling-housing/campus-change/</a:t>
            </a:r>
            <a:r>
              <a:rPr lang="en-US" u="sng" dirty="0"/>
              <a:t> </a:t>
            </a:r>
          </a:p>
          <a:p>
            <a:pPr marL="0" indent="0" algn="ctr">
              <a:buNone/>
            </a:pPr>
            <a:r>
              <a:rPr lang="en-US" dirty="0"/>
              <a:t>860-486-2926</a:t>
            </a:r>
          </a:p>
          <a:p>
            <a:endParaRPr lang="en-US" dirty="0"/>
          </a:p>
        </p:txBody>
      </p:sp>
      <p:pic>
        <p:nvPicPr>
          <p:cNvPr id="4" name="Picture 2" descr="https://www.facebookbrand.com/img/fb-art.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412958" y="5943600"/>
            <a:ext cx="504633" cy="5334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descr="http://phpa.dhmh.maryland.gov/wic/PublishingImages/Official%20Twitter%20button%20-%20300.png?Mobile=1&amp;Source=%2Fwic%2F_layouts%2Fmobile%2Fview.aspx%3FList%3Da7b4ab15-3f7d-4627-9f5c-7a04ac68b6e7%26View%3D47f4c8fb-1a9b-4203-bbfd-34f21278ddf8%26CurrentPage%3D1"/>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12502" y="5943600"/>
            <a:ext cx="538294" cy="53340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6" descr="http://static1.1.sqspcdn.com/static/f/832240/22418714/1365622368810/instagram-button.png?token=ZmRP1k8wc73tb%2B8he1JmwB4V7LM%3D"/>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150902" y="5939847"/>
            <a:ext cx="533400" cy="533400"/>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p:cNvSpPr txBox="1"/>
          <p:nvPr/>
        </p:nvSpPr>
        <p:spPr>
          <a:xfrm>
            <a:off x="2946359" y="6025634"/>
            <a:ext cx="1918543" cy="369332"/>
          </a:xfrm>
          <a:prstGeom prst="rect">
            <a:avLst/>
          </a:prstGeom>
          <a:noFill/>
        </p:spPr>
        <p:txBody>
          <a:bodyPr wrap="square" rtlCol="0" anchor="ctr" anchorCtr="0">
            <a:spAutoFit/>
          </a:bodyPr>
          <a:lstStyle/>
          <a:p>
            <a:r>
              <a:rPr lang="en-US" dirty="0"/>
              <a:t>UConn Res Life</a:t>
            </a:r>
          </a:p>
        </p:txBody>
      </p:sp>
      <p:sp>
        <p:nvSpPr>
          <p:cNvPr id="8" name="TextBox 7"/>
          <p:cNvSpPr txBox="1"/>
          <p:nvPr/>
        </p:nvSpPr>
        <p:spPr>
          <a:xfrm>
            <a:off x="5250796" y="6035097"/>
            <a:ext cx="2027908" cy="369332"/>
          </a:xfrm>
          <a:prstGeom prst="rect">
            <a:avLst/>
          </a:prstGeom>
          <a:noFill/>
        </p:spPr>
        <p:txBody>
          <a:bodyPr wrap="square" rtlCol="0" anchor="ctr" anchorCtr="0">
            <a:spAutoFit/>
          </a:bodyPr>
          <a:lstStyle/>
          <a:p>
            <a:r>
              <a:rPr lang="en-US" dirty="0"/>
              <a:t>@</a:t>
            </a:r>
            <a:r>
              <a:rPr lang="en-US" dirty="0" err="1"/>
              <a:t>UConnResLife</a:t>
            </a:r>
            <a:endParaRPr lang="en-US" dirty="0"/>
          </a:p>
        </p:txBody>
      </p:sp>
      <p:sp>
        <p:nvSpPr>
          <p:cNvPr id="9" name="TextBox 8"/>
          <p:cNvSpPr txBox="1"/>
          <p:nvPr/>
        </p:nvSpPr>
        <p:spPr>
          <a:xfrm>
            <a:off x="7687931" y="6031344"/>
            <a:ext cx="2027908" cy="369332"/>
          </a:xfrm>
          <a:prstGeom prst="rect">
            <a:avLst/>
          </a:prstGeom>
          <a:noFill/>
        </p:spPr>
        <p:txBody>
          <a:bodyPr wrap="square" rtlCol="0" anchor="ctr" anchorCtr="0">
            <a:spAutoFit/>
          </a:bodyPr>
          <a:lstStyle/>
          <a:p>
            <a:r>
              <a:rPr lang="en-US" dirty="0" err="1"/>
              <a:t>uconnreslife</a:t>
            </a:r>
            <a:endParaRPr lang="en-US" dirty="0"/>
          </a:p>
        </p:txBody>
      </p:sp>
    </p:spTree>
    <p:extLst>
      <p:ext uri="{BB962C8B-B14F-4D97-AF65-F5344CB8AC3E}">
        <p14:creationId xmlns:p14="http://schemas.microsoft.com/office/powerpoint/2010/main" val="1289125868"/>
      </p:ext>
    </p:extLst>
  </p:cSld>
  <p:clrMapOvr>
    <a:masterClrMapping/>
  </p:clrMapOvr>
  <mc:AlternateContent xmlns:mc="http://schemas.openxmlformats.org/markup-compatibility/2006" xmlns:p14="http://schemas.microsoft.com/office/powerpoint/2010/main">
    <mc:Choice Requires="p14">
      <p:transition spd="slow" p14:dur="2000" advTm="35576"/>
    </mc:Choice>
    <mc:Fallback xmlns="">
      <p:transition spd="slow" advTm="35576"/>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Residency Requirement</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solidFill>
                  <a:schemeClr val="tx1"/>
                </a:solidFill>
              </a:rPr>
              <a:t>Campus Change students are </a:t>
            </a:r>
            <a:r>
              <a:rPr lang="en-US" b="1" dirty="0">
                <a:solidFill>
                  <a:schemeClr val="tx1"/>
                </a:solidFill>
              </a:rPr>
              <a:t>required to live on-campus </a:t>
            </a:r>
            <a:r>
              <a:rPr lang="en-US" dirty="0">
                <a:solidFill>
                  <a:schemeClr val="tx1"/>
                </a:solidFill>
              </a:rPr>
              <a:t>at Storrs for their </a:t>
            </a:r>
            <a:r>
              <a:rPr lang="en-US" b="1" dirty="0">
                <a:solidFill>
                  <a:schemeClr val="tx1"/>
                </a:solidFill>
              </a:rPr>
              <a:t>first two semesters</a:t>
            </a:r>
            <a:r>
              <a:rPr lang="en-US" dirty="0">
                <a:solidFill>
                  <a:schemeClr val="tx1"/>
                </a:solidFill>
              </a:rPr>
              <a:t>.</a:t>
            </a:r>
          </a:p>
          <a:p>
            <a:pPr marL="0" indent="0">
              <a:buNone/>
            </a:pPr>
            <a:r>
              <a:rPr lang="en-US" dirty="0">
                <a:solidFill>
                  <a:schemeClr val="tx1"/>
                </a:solidFill>
              </a:rPr>
              <a:t>Residency Exemption Qualifications</a:t>
            </a:r>
          </a:p>
          <a:p>
            <a:pPr>
              <a:buFont typeface="Arial" panose="020B0604020202020204" pitchFamily="34" charset="0"/>
              <a:buChar char="•"/>
            </a:pPr>
            <a:r>
              <a:rPr lang="en-US" dirty="0">
                <a:solidFill>
                  <a:schemeClr val="tx1"/>
                </a:solidFill>
              </a:rPr>
              <a:t>Students who plan to commute from home and live within 60 miles of the Storrs campus</a:t>
            </a:r>
          </a:p>
          <a:p>
            <a:pPr>
              <a:buFont typeface="Arial" panose="020B0604020202020204" pitchFamily="34" charset="0"/>
              <a:buChar char="•"/>
            </a:pPr>
            <a:r>
              <a:rPr lang="en-US" dirty="0">
                <a:solidFill>
                  <a:schemeClr val="tx1"/>
                </a:solidFill>
              </a:rPr>
              <a:t>Students who will be over 20 as of the start of the Fall 2023 semester</a:t>
            </a:r>
          </a:p>
          <a:p>
            <a:pPr>
              <a:buFont typeface="Arial" panose="020B0604020202020204" pitchFamily="34" charset="0"/>
              <a:buChar char="•"/>
            </a:pPr>
            <a:r>
              <a:rPr lang="en-US" dirty="0">
                <a:solidFill>
                  <a:schemeClr val="tx1"/>
                </a:solidFill>
              </a:rPr>
              <a:t>Students who are married or have children</a:t>
            </a:r>
          </a:p>
          <a:p>
            <a:pPr>
              <a:buFont typeface="Arial" panose="020B0604020202020204" pitchFamily="34" charset="0"/>
              <a:buChar char="•"/>
            </a:pPr>
            <a:r>
              <a:rPr lang="en-US" dirty="0">
                <a:solidFill>
                  <a:schemeClr val="tx1"/>
                </a:solidFill>
              </a:rPr>
              <a:t>Students who have a medical need that cannot be accommodated in on-campus housing</a:t>
            </a:r>
          </a:p>
          <a:p>
            <a:pPr>
              <a:buFont typeface="Arial" panose="020B0604020202020204" pitchFamily="34" charset="0"/>
              <a:buChar char="•"/>
            </a:pPr>
            <a:r>
              <a:rPr lang="en-US" dirty="0">
                <a:solidFill>
                  <a:schemeClr val="tx1"/>
                </a:solidFill>
              </a:rPr>
              <a:t>Students who demonstrate unmet financial need where the cost of housing and dining present an insurmountable financial burden</a:t>
            </a:r>
          </a:p>
          <a:p>
            <a:pPr>
              <a:buFont typeface="Arial" panose="020B0604020202020204" pitchFamily="34" charset="0"/>
              <a:buChar char="•"/>
            </a:pPr>
            <a:r>
              <a:rPr lang="en-US" dirty="0">
                <a:solidFill>
                  <a:schemeClr val="tx1"/>
                </a:solidFill>
              </a:rPr>
              <a:t>Students who are military veterans</a:t>
            </a:r>
          </a:p>
          <a:p>
            <a:pPr>
              <a:buFont typeface="Arial" panose="020B0604020202020204" pitchFamily="34" charset="0"/>
              <a:buChar char="•"/>
            </a:pPr>
            <a:r>
              <a:rPr lang="en-US" dirty="0">
                <a:solidFill>
                  <a:schemeClr val="tx1"/>
                </a:solidFill>
              </a:rPr>
              <a:t>Students with religious needs that cannot be accommodated in on-campus housing</a:t>
            </a:r>
          </a:p>
          <a:p>
            <a:endParaRPr lang="en-US" dirty="0"/>
          </a:p>
        </p:txBody>
      </p:sp>
    </p:spTree>
    <p:extLst>
      <p:ext uri="{BB962C8B-B14F-4D97-AF65-F5344CB8AC3E}">
        <p14:creationId xmlns:p14="http://schemas.microsoft.com/office/powerpoint/2010/main" val="1141390160"/>
      </p:ext>
    </p:extLst>
  </p:cSld>
  <p:clrMapOvr>
    <a:masterClrMapping/>
  </p:clrMapOvr>
  <mc:AlternateContent xmlns:mc="http://schemas.openxmlformats.org/markup-compatibility/2006" xmlns:p14="http://schemas.microsoft.com/office/powerpoint/2010/main">
    <mc:Choice Requires="p14">
      <p:transition spd="slow" p14:dur="2000" advTm="71292"/>
    </mc:Choice>
    <mc:Fallback xmlns="">
      <p:transition spd="slow" advTm="71292"/>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19113-474A-C2F2-7A0A-37E5E5F40E2F}"/>
              </a:ext>
            </a:extLst>
          </p:cNvPr>
          <p:cNvSpPr>
            <a:spLocks noGrp="1"/>
          </p:cNvSpPr>
          <p:nvPr>
            <p:ph type="title"/>
          </p:nvPr>
        </p:nvSpPr>
        <p:spPr/>
        <p:txBody>
          <a:bodyPr/>
          <a:lstStyle/>
          <a:p>
            <a:r>
              <a:rPr lang="en-US" dirty="0"/>
              <a:t>Spring 2024 information</a:t>
            </a:r>
          </a:p>
        </p:txBody>
      </p:sp>
      <p:sp>
        <p:nvSpPr>
          <p:cNvPr id="3" name="Content Placeholder 2">
            <a:extLst>
              <a:ext uri="{FF2B5EF4-FFF2-40B4-BE49-F238E27FC236}">
                <a16:creationId xmlns:a16="http://schemas.microsoft.com/office/drawing/2014/main" id="{000DC47F-ABCC-B84E-8822-A3F58AFA1B3E}"/>
              </a:ext>
            </a:extLst>
          </p:cNvPr>
          <p:cNvSpPr>
            <a:spLocks noGrp="1"/>
          </p:cNvSpPr>
          <p:nvPr>
            <p:ph idx="1"/>
          </p:nvPr>
        </p:nvSpPr>
        <p:spPr/>
        <p:txBody>
          <a:bodyPr/>
          <a:lstStyle/>
          <a:p>
            <a:pPr marL="342900" indent="-342900">
              <a:buFont typeface="Arial" panose="020B0604020202020204" pitchFamily="34" charset="0"/>
              <a:buChar char="•"/>
            </a:pPr>
            <a:r>
              <a:rPr lang="en-US" sz="2000" dirty="0"/>
              <a:t>Work on your approval documentation early-don’t wait until the last minute!  Your deadline for your approval and housing </a:t>
            </a:r>
            <a:r>
              <a:rPr lang="en-US" sz="2000" dirty="0">
                <a:solidFill>
                  <a:schemeClr val="tx1"/>
                </a:solidFill>
              </a:rPr>
              <a:t>application is November 17, 2023.</a:t>
            </a:r>
          </a:p>
          <a:p>
            <a:pPr marL="342900" indent="-342900">
              <a:buFont typeface="Arial" panose="020B0604020202020204" pitchFamily="34" charset="0"/>
              <a:buChar char="•"/>
            </a:pPr>
            <a:r>
              <a:rPr lang="en-US" sz="2000" dirty="0"/>
              <a:t>Complete the Spring 2024 Current Student Application, available October 9.</a:t>
            </a:r>
          </a:p>
          <a:p>
            <a:pPr marL="342900" indent="-342900">
              <a:buFont typeface="Arial" panose="020B0604020202020204" pitchFamily="34" charset="0"/>
              <a:buChar char="•"/>
            </a:pPr>
            <a:r>
              <a:rPr lang="en-US" sz="2000" dirty="0"/>
              <a:t>Expect to have a roommate, and think about how to share space with another student and how to negotiate roommate conflicts or concerns</a:t>
            </a:r>
          </a:p>
          <a:p>
            <a:pPr marL="342900" indent="-342900">
              <a:buFont typeface="Arial" panose="020B0604020202020204" pitchFamily="34" charset="0"/>
              <a:buChar char="•"/>
            </a:pPr>
            <a:r>
              <a:rPr lang="en-US" sz="2000" dirty="0"/>
              <a:t>You will receive information in late December about participating in an online housing selection process in January, or information about being assigned if you will be in special interest housing or have a medical accommodation.</a:t>
            </a:r>
          </a:p>
          <a:p>
            <a:endParaRPr lang="en-US" dirty="0"/>
          </a:p>
        </p:txBody>
      </p:sp>
    </p:spTree>
    <p:extLst>
      <p:ext uri="{BB962C8B-B14F-4D97-AF65-F5344CB8AC3E}">
        <p14:creationId xmlns:p14="http://schemas.microsoft.com/office/powerpoint/2010/main" val="2662950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2" y="982133"/>
            <a:ext cx="9601196" cy="884768"/>
          </a:xfrm>
        </p:spPr>
        <p:txBody>
          <a:bodyPr/>
          <a:lstStyle/>
          <a:p>
            <a:r>
              <a:rPr lang="en-US" dirty="0"/>
              <a:t>Important Tips</a:t>
            </a:r>
          </a:p>
        </p:txBody>
      </p:sp>
      <p:sp>
        <p:nvSpPr>
          <p:cNvPr id="3" name="Content Placeholder 2"/>
          <p:cNvSpPr>
            <a:spLocks noGrp="1"/>
          </p:cNvSpPr>
          <p:nvPr>
            <p:ph idx="1"/>
          </p:nvPr>
        </p:nvSpPr>
        <p:spPr>
          <a:xfrm>
            <a:off x="1295402" y="1866900"/>
            <a:ext cx="9601196" cy="4800600"/>
          </a:xfrm>
        </p:spPr>
        <p:txBody>
          <a:bodyPr>
            <a:normAutofit/>
          </a:bodyPr>
          <a:lstStyle/>
          <a:p>
            <a:pPr marL="342900" indent="-342900">
              <a:buFont typeface="Arial" panose="020B0604020202020204" pitchFamily="34" charset="0"/>
              <a:buChar char="•"/>
            </a:pPr>
            <a:r>
              <a:rPr lang="en-US" sz="2000" dirty="0"/>
              <a:t>Know how to ask for help and who to ask; use staff resources</a:t>
            </a:r>
          </a:p>
          <a:p>
            <a:pPr marL="617220" lvl="1" indent="-342900">
              <a:buFont typeface="Arial" panose="020B0604020202020204" pitchFamily="34" charset="0"/>
              <a:buChar char="•"/>
            </a:pPr>
            <a:r>
              <a:rPr lang="en-US" sz="1500" dirty="0"/>
              <a:t>Residence Hall Director: full time professional staff member who manages a residence hall</a:t>
            </a:r>
          </a:p>
          <a:p>
            <a:pPr marL="617220" lvl="1" indent="-342900">
              <a:buFont typeface="Arial" panose="020B0604020202020204" pitchFamily="34" charset="0"/>
              <a:buChar char="•"/>
            </a:pPr>
            <a:r>
              <a:rPr lang="en-US" sz="1500" dirty="0"/>
              <a:t>Resident Assistant (RA): student leader who lives on a floor/in a building with students to serve as a resource for information and assist with housing issues</a:t>
            </a:r>
          </a:p>
          <a:p>
            <a:pPr marL="617220" lvl="1" indent="-342900">
              <a:buFont typeface="Arial" panose="020B0604020202020204" pitchFamily="34" charset="0"/>
              <a:buChar char="•"/>
            </a:pPr>
            <a:r>
              <a:rPr lang="en-US" sz="1500" dirty="0"/>
              <a:t>Facilities/Operations Center: housekeeping and maintenance staff who care for and clean the residence buildings. The Operations Center is a 24/7 office students can call regarding maintenance issues</a:t>
            </a:r>
          </a:p>
          <a:p>
            <a:pPr marL="342900" indent="-342900">
              <a:buFont typeface="Arial" panose="020B0604020202020204" pitchFamily="34" charset="0"/>
              <a:buChar char="•"/>
            </a:pPr>
            <a:r>
              <a:rPr lang="en-US" sz="2000" dirty="0"/>
              <a:t>Think about how to get involved; find something that interests you, meet other students, and learn how to navigate the campus</a:t>
            </a:r>
          </a:p>
          <a:p>
            <a:pPr marL="342900" indent="-342900">
              <a:buFont typeface="Arial" panose="020B0604020202020204" pitchFamily="34" charset="0"/>
              <a:buChar char="•"/>
            </a:pPr>
            <a:r>
              <a:rPr lang="en-US" sz="2000" dirty="0"/>
              <a:t>Read email; staying informed; pay attention to detail and deadlines-deadlines are not guidelines!</a:t>
            </a:r>
          </a:p>
          <a:p>
            <a:endParaRPr lang="en-US" dirty="0"/>
          </a:p>
        </p:txBody>
      </p:sp>
    </p:spTree>
    <p:extLst>
      <p:ext uri="{BB962C8B-B14F-4D97-AF65-F5344CB8AC3E}">
        <p14:creationId xmlns:p14="http://schemas.microsoft.com/office/powerpoint/2010/main" val="230194663"/>
      </p:ext>
    </p:extLst>
  </p:cSld>
  <p:clrMapOvr>
    <a:masterClrMapping/>
  </p:clrMapOvr>
  <mc:AlternateContent xmlns:mc="http://schemas.openxmlformats.org/markup-compatibility/2006" xmlns:p14="http://schemas.microsoft.com/office/powerpoint/2010/main">
    <mc:Choice Requires="p14">
      <p:transition spd="slow" p14:dur="2000" advTm="151423"/>
    </mc:Choice>
    <mc:Fallback xmlns="">
      <p:transition spd="slow" advTm="151423"/>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Selection times and general info</a:t>
            </a:r>
          </a:p>
        </p:txBody>
      </p:sp>
      <p:sp>
        <p:nvSpPr>
          <p:cNvPr id="3" name="Content Placeholder 2"/>
          <p:cNvSpPr>
            <a:spLocks noGrp="1"/>
          </p:cNvSpPr>
          <p:nvPr>
            <p:ph idx="1"/>
          </p:nvPr>
        </p:nvSpPr>
        <p:spPr/>
        <p:txBody>
          <a:bodyPr/>
          <a:lstStyle/>
          <a:p>
            <a:r>
              <a:rPr lang="en-US" dirty="0"/>
              <a:t>The </a:t>
            </a:r>
            <a:r>
              <a:rPr lang="en-US" dirty="0">
                <a:solidFill>
                  <a:schemeClr val="tx1"/>
                </a:solidFill>
              </a:rPr>
              <a:t>selection process will be held in January.  More information is available on our Selection Central Website.  </a:t>
            </a:r>
            <a:r>
              <a:rPr lang="en-US" dirty="0"/>
              <a:t>You can select beginning with your time and up until the end of the process. </a:t>
            </a:r>
            <a:r>
              <a:rPr lang="en-US" dirty="0">
                <a:hlinkClick r:id="rId2"/>
              </a:rPr>
              <a:t>https://reslife.uconn.edu/living-on-campus/selecting_housing/</a:t>
            </a:r>
            <a:r>
              <a:rPr lang="en-US" dirty="0"/>
              <a:t> </a:t>
            </a:r>
          </a:p>
          <a:p>
            <a:r>
              <a:rPr lang="en-US" dirty="0"/>
              <a:t>You’ll receive a selection time in that will be listed in your </a:t>
            </a:r>
            <a:r>
              <a:rPr lang="en-US" dirty="0" err="1"/>
              <a:t>MyHousing</a:t>
            </a:r>
            <a:r>
              <a:rPr lang="en-US" dirty="0"/>
              <a:t> account.</a:t>
            </a:r>
          </a:p>
          <a:p>
            <a:r>
              <a:rPr lang="en-US" dirty="0"/>
              <a:t>Selection times are generated based on class standing and credits earned.  Students with the same amount of credits will select in random order.</a:t>
            </a:r>
          </a:p>
          <a:p>
            <a:r>
              <a:rPr lang="en-US" dirty="0"/>
              <a:t>You can select housing with another campus change approved student or a Storrs student, as long as they are eligible and also participating in selection.</a:t>
            </a:r>
          </a:p>
          <a:p>
            <a:r>
              <a:rPr lang="en-US" dirty="0"/>
              <a:t>Once you choose, you cannot change your selection, so don’t rush and choose wisely!</a:t>
            </a:r>
          </a:p>
          <a:p>
            <a:endParaRPr lang="en-US" dirty="0"/>
          </a:p>
        </p:txBody>
      </p:sp>
    </p:spTree>
    <p:extLst>
      <p:ext uri="{BB962C8B-B14F-4D97-AF65-F5344CB8AC3E}">
        <p14:creationId xmlns:p14="http://schemas.microsoft.com/office/powerpoint/2010/main" val="3784182251"/>
      </p:ext>
    </p:extLst>
  </p:cSld>
  <p:clrMapOvr>
    <a:masterClrMapping/>
  </p:clrMapOvr>
  <mc:AlternateContent xmlns:mc="http://schemas.openxmlformats.org/markup-compatibility/2006" xmlns:p14="http://schemas.microsoft.com/office/powerpoint/2010/main">
    <mc:Choice Requires="p14">
      <p:transition spd="slow" p14:dur="2000" advTm="66062"/>
    </mc:Choice>
    <mc:Fallback xmlns="">
      <p:transition spd="slow" advTm="66062"/>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Housing Selection Process</a:t>
            </a:r>
          </a:p>
        </p:txBody>
      </p:sp>
      <p:sp>
        <p:nvSpPr>
          <p:cNvPr id="3" name="Content Placeholder 2"/>
          <p:cNvSpPr>
            <a:spLocks noGrp="1"/>
          </p:cNvSpPr>
          <p:nvPr>
            <p:ph idx="1"/>
          </p:nvPr>
        </p:nvSpPr>
        <p:spPr/>
        <p:txBody>
          <a:bodyPr/>
          <a:lstStyle/>
          <a:p>
            <a:pPr marL="0" indent="0">
              <a:buNone/>
            </a:pPr>
            <a:r>
              <a:rPr lang="en-US" b="1" dirty="0"/>
              <a:t>Step 1 - Select Roommate(s)</a:t>
            </a:r>
            <a:endParaRPr lang="en-US" dirty="0"/>
          </a:p>
          <a:p>
            <a:pPr lvl="0"/>
            <a:r>
              <a:rPr lang="en-US" dirty="0"/>
              <a:t>Add/confirm roommate(s) </a:t>
            </a:r>
            <a:r>
              <a:rPr lang="en-US" b="1" dirty="0"/>
              <a:t>BEFORE</a:t>
            </a:r>
            <a:r>
              <a:rPr lang="en-US" dirty="0"/>
              <a:t> choosing a room/being pulled into a room</a:t>
            </a:r>
          </a:p>
          <a:p>
            <a:pPr lvl="0"/>
            <a:r>
              <a:rPr lang="en-US" dirty="0"/>
              <a:t>All roommate requests must be mutual (read “MATCHES” in </a:t>
            </a:r>
            <a:r>
              <a:rPr lang="en-US" u="sng" dirty="0" err="1"/>
              <a:t>MyHousing</a:t>
            </a:r>
            <a:r>
              <a:rPr lang="en-US" dirty="0"/>
              <a:t>)</a:t>
            </a:r>
          </a:p>
          <a:p>
            <a:pPr marL="0" indent="0">
              <a:buNone/>
            </a:pPr>
            <a:r>
              <a:rPr lang="en-US" dirty="0"/>
              <a:t> </a:t>
            </a:r>
          </a:p>
          <a:p>
            <a:pPr marL="0" indent="0">
              <a:buNone/>
            </a:pPr>
            <a:r>
              <a:rPr lang="en-US" b="1" dirty="0"/>
              <a:t>Step 2 - Select a Room </a:t>
            </a:r>
            <a:endParaRPr lang="en-US" dirty="0"/>
          </a:p>
          <a:p>
            <a:pPr lvl="0"/>
            <a:r>
              <a:rPr lang="en-US" dirty="0"/>
              <a:t>Access Housing Selection starting at your assigned time (posted in </a:t>
            </a:r>
            <a:r>
              <a:rPr lang="en-US" u="sng" dirty="0" err="1"/>
              <a:t>MyHousing</a:t>
            </a:r>
            <a:r>
              <a:rPr lang="en-US" dirty="0"/>
              <a:t>)</a:t>
            </a:r>
          </a:p>
          <a:p>
            <a:pPr lvl="0"/>
            <a:r>
              <a:rPr lang="en-US" b="1" dirty="0"/>
              <a:t>One Pick</a:t>
            </a:r>
            <a:r>
              <a:rPr lang="en-US" dirty="0"/>
              <a:t>:  Once you choose a room/pulled into a room, you can’t change your room or roommate(s) during Housing Selection.</a:t>
            </a:r>
          </a:p>
          <a:p>
            <a:endParaRPr lang="en-US" dirty="0"/>
          </a:p>
        </p:txBody>
      </p:sp>
    </p:spTree>
    <p:extLst>
      <p:ext uri="{BB962C8B-B14F-4D97-AF65-F5344CB8AC3E}">
        <p14:creationId xmlns:p14="http://schemas.microsoft.com/office/powerpoint/2010/main" val="4248634414"/>
      </p:ext>
    </p:extLst>
  </p:cSld>
  <p:clrMapOvr>
    <a:masterClrMapping/>
  </p:clrMapOvr>
  <mc:AlternateContent xmlns:mc="http://schemas.openxmlformats.org/markup-compatibility/2006" xmlns:p14="http://schemas.microsoft.com/office/powerpoint/2010/main">
    <mc:Choice Requires="p14">
      <p:transition spd="slow" p14:dur="2000" advTm="61618"/>
    </mc:Choice>
    <mc:Fallback xmlns="">
      <p:transition spd="slow" advTm="61618"/>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Important Notes</a:t>
            </a:r>
          </a:p>
        </p:txBody>
      </p:sp>
      <p:sp>
        <p:nvSpPr>
          <p:cNvPr id="3" name="Content Placeholder 2"/>
          <p:cNvSpPr>
            <a:spLocks noGrp="1"/>
          </p:cNvSpPr>
          <p:nvPr>
            <p:ph idx="1"/>
          </p:nvPr>
        </p:nvSpPr>
        <p:spPr/>
        <p:txBody>
          <a:bodyPr/>
          <a:lstStyle/>
          <a:p>
            <a:r>
              <a:rPr lang="en-US" dirty="0"/>
              <a:t>If you are unable to select at your designated time, contact our office and request a proxy.  A staff member will select for you, using your housing preferences and your selection time.</a:t>
            </a:r>
          </a:p>
          <a:p>
            <a:r>
              <a:rPr lang="en-US" dirty="0"/>
              <a:t>You may be consolidated within your building/area if there are multiple rooms/suites/apartments with vacancies.  We will consolidate to house continuing students together and reserve spaces for incoming students to live together.</a:t>
            </a:r>
          </a:p>
          <a:p>
            <a:r>
              <a:rPr lang="en-US" dirty="0"/>
              <a:t>If you do not use your time and do not choose housing, you will be assigned by a staff member of Residential Life. </a:t>
            </a:r>
          </a:p>
          <a:p>
            <a:r>
              <a:rPr lang="en-US" dirty="0"/>
              <a:t>Please visit Selection Central on our website for more tutorials and information about the selection process.</a:t>
            </a:r>
          </a:p>
          <a:p>
            <a:endParaRPr lang="en-US" dirty="0"/>
          </a:p>
        </p:txBody>
      </p:sp>
    </p:spTree>
    <p:extLst>
      <p:ext uri="{BB962C8B-B14F-4D97-AF65-F5344CB8AC3E}">
        <p14:creationId xmlns:p14="http://schemas.microsoft.com/office/powerpoint/2010/main" val="2645092036"/>
      </p:ext>
    </p:extLst>
  </p:cSld>
  <p:clrMapOvr>
    <a:masterClrMapping/>
  </p:clrMapOvr>
  <mc:AlternateContent xmlns:mc="http://schemas.openxmlformats.org/markup-compatibility/2006" xmlns:p14="http://schemas.microsoft.com/office/powerpoint/2010/main">
    <mc:Choice Requires="p14">
      <p:transition spd="slow" p14:dur="2000" advTm="69038"/>
    </mc:Choice>
    <mc:Fallback xmlns="">
      <p:transition spd="slow" advTm="69038"/>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Expectations</a:t>
            </a:r>
          </a:p>
        </p:txBody>
      </p:sp>
      <p:sp>
        <p:nvSpPr>
          <p:cNvPr id="3" name="Content Placeholder 2"/>
          <p:cNvSpPr>
            <a:spLocks noGrp="1"/>
          </p:cNvSpPr>
          <p:nvPr>
            <p:ph idx="1"/>
          </p:nvPr>
        </p:nvSpPr>
        <p:spPr>
          <a:xfrm>
            <a:off x="581192" y="2180496"/>
            <a:ext cx="11029615" cy="4207604"/>
          </a:xfrm>
        </p:spPr>
        <p:txBody>
          <a:bodyPr/>
          <a:lstStyle/>
          <a:p>
            <a:r>
              <a:rPr lang="en-US" dirty="0"/>
              <a:t>It is important to have realistic expectations for your selection time.</a:t>
            </a:r>
          </a:p>
          <a:p>
            <a:r>
              <a:rPr lang="en-US" dirty="0"/>
              <a:t>There are less than 500 total single rooms on campus.</a:t>
            </a:r>
          </a:p>
          <a:p>
            <a:r>
              <a:rPr lang="en-US" dirty="0"/>
              <a:t>There are not enough apartment spaces for the entire senior class.</a:t>
            </a:r>
          </a:p>
          <a:p>
            <a:r>
              <a:rPr lang="en-US" dirty="0"/>
              <a:t>The more students you want to select with, the tougher it will be to find a space. Consider geography vs. roommates and what is more important to you; room type and location or the person you live with.</a:t>
            </a:r>
          </a:p>
          <a:p>
            <a:endParaRPr lang="en-US" dirty="0"/>
          </a:p>
        </p:txBody>
      </p:sp>
    </p:spTree>
    <p:extLst>
      <p:ext uri="{BB962C8B-B14F-4D97-AF65-F5344CB8AC3E}">
        <p14:creationId xmlns:p14="http://schemas.microsoft.com/office/powerpoint/2010/main" val="654535762"/>
      </p:ext>
    </p:extLst>
  </p:cSld>
  <p:clrMapOvr>
    <a:masterClrMapping/>
  </p:clrMapOvr>
  <mc:AlternateContent xmlns:mc="http://schemas.openxmlformats.org/markup-compatibility/2006" xmlns:p14="http://schemas.microsoft.com/office/powerpoint/2010/main">
    <mc:Choice Requires="p14">
      <p:transition spd="slow" p14:dur="2000" advTm="71788"/>
    </mc:Choice>
    <mc:Fallback xmlns="">
      <p:transition spd="slow" advTm="71788"/>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FAQs</a:t>
            </a:r>
          </a:p>
        </p:txBody>
      </p:sp>
      <p:sp>
        <p:nvSpPr>
          <p:cNvPr id="3" name="Content Placeholder 2"/>
          <p:cNvSpPr>
            <a:spLocks noGrp="1"/>
          </p:cNvSpPr>
          <p:nvPr>
            <p:ph idx="1"/>
          </p:nvPr>
        </p:nvSpPr>
        <p:spPr>
          <a:xfrm>
            <a:off x="581192" y="2180496"/>
            <a:ext cx="11029615" cy="4347304"/>
          </a:xfrm>
        </p:spPr>
        <p:txBody>
          <a:bodyPr>
            <a:normAutofit fontScale="92500" lnSpcReduction="20000"/>
          </a:bodyPr>
          <a:lstStyle/>
          <a:p>
            <a:r>
              <a:rPr lang="en-US" sz="2000" dirty="0"/>
              <a:t>When is the deadline to have my campus change approved and/or application submitted?</a:t>
            </a:r>
          </a:p>
          <a:p>
            <a:pPr lvl="1"/>
            <a:r>
              <a:rPr lang="en-US" sz="1500" dirty="0"/>
              <a:t>The deadline for spring 2024 is November 17, 2023.</a:t>
            </a:r>
            <a:endParaRPr lang="en-US" sz="1500" dirty="0">
              <a:solidFill>
                <a:schemeClr val="tx1"/>
              </a:solidFill>
            </a:endParaRPr>
          </a:p>
          <a:p>
            <a:r>
              <a:rPr lang="en-US" sz="2000" dirty="0"/>
              <a:t>Can I select housing with a current Storrs campus student?</a:t>
            </a:r>
          </a:p>
          <a:p>
            <a:pPr lvl="1"/>
            <a:r>
              <a:rPr lang="en-US" sz="1500" dirty="0"/>
              <a:t>Yes; if you are both eligible for selection you will need to request each other as roommates and be matched when going into the selection process.</a:t>
            </a:r>
          </a:p>
          <a:p>
            <a:pPr lvl="1"/>
            <a:r>
              <a:rPr lang="en-US" sz="1500" dirty="0"/>
              <a:t>If you know of a vacancy with a current Storrs resident, you can request that specific space by writing to </a:t>
            </a:r>
            <a:r>
              <a:rPr lang="en-US" sz="1500" dirty="0">
                <a:hlinkClick r:id="rId2"/>
              </a:rPr>
              <a:t>livingoncampus@uconn.edu</a:t>
            </a:r>
            <a:r>
              <a:rPr lang="en-US" sz="1500" dirty="0"/>
              <a:t> or by searching for a space with your selection time.</a:t>
            </a:r>
          </a:p>
          <a:p>
            <a:r>
              <a:rPr lang="en-US" sz="2000" dirty="0"/>
              <a:t>Am I guaranteed housing if I have previously lived on the Storrs campus?</a:t>
            </a:r>
          </a:p>
          <a:p>
            <a:pPr lvl="1"/>
            <a:r>
              <a:rPr lang="en-US" sz="1500" dirty="0">
                <a:solidFill>
                  <a:schemeClr val="tx1"/>
                </a:solidFill>
              </a:rPr>
              <a:t>Students who have previously lived on-campus at Storrs will be guaranteed if they fall under the Residency Requirement, but may not be eligible for the selection process.</a:t>
            </a:r>
          </a:p>
          <a:p>
            <a:r>
              <a:rPr lang="en-US" sz="2000" dirty="0"/>
              <a:t>What should I do if I require a medical accommodation?</a:t>
            </a:r>
          </a:p>
          <a:p>
            <a:pPr lvl="1"/>
            <a:r>
              <a:rPr lang="en-US" sz="1500" dirty="0"/>
              <a:t>Contact the Center for Students with Disabilities (CSD) to register for your medical needs and the office will work with us to determine an appropriate space. </a:t>
            </a:r>
          </a:p>
          <a:p>
            <a:r>
              <a:rPr lang="en-US" sz="2000" dirty="0"/>
              <a:t>What if I decide to remain at my Regional Campus?</a:t>
            </a:r>
          </a:p>
          <a:p>
            <a:pPr lvl="1"/>
            <a:r>
              <a:rPr lang="en-US" sz="1500" dirty="0"/>
              <a:t>Students who cancel their campus change are not responsible for any cancellation fees. </a:t>
            </a:r>
            <a:endParaRPr lang="en-US" dirty="0"/>
          </a:p>
        </p:txBody>
      </p:sp>
    </p:spTree>
    <p:extLst>
      <p:ext uri="{BB962C8B-B14F-4D97-AF65-F5344CB8AC3E}">
        <p14:creationId xmlns:p14="http://schemas.microsoft.com/office/powerpoint/2010/main" val="974359404"/>
      </p:ext>
    </p:extLst>
  </p:cSld>
  <p:clrMapOvr>
    <a:masterClrMapping/>
  </p:clrMapOvr>
  <mc:AlternateContent xmlns:mc="http://schemas.openxmlformats.org/markup-compatibility/2006" xmlns:p14="http://schemas.microsoft.com/office/powerpoint/2010/main">
    <mc:Choice Requires="p14">
      <p:transition spd="slow" p14:dur="2000" advTm="125225"/>
    </mc:Choice>
    <mc:Fallback xmlns="">
      <p:transition spd="slow" advTm="125225"/>
    </mc:Fallback>
  </mc:AlternateContent>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66F1C100-1D2B-4BEA-AD01-C4F230B3B965}"/>
    </a:ext>
  </a:extLst>
</a:theme>
</file>

<file path=docProps/app.xml><?xml version="1.0" encoding="utf-8"?>
<Properties xmlns="http://schemas.openxmlformats.org/officeDocument/2006/extended-properties" xmlns:vt="http://schemas.openxmlformats.org/officeDocument/2006/docPropsVTypes">
  <Template>TM03457464[[fn=Dividend]]</Template>
  <TotalTime>31766</TotalTime>
  <Words>1055</Words>
  <Application>Microsoft Office PowerPoint</Application>
  <PresentationFormat>Widescreen</PresentationFormat>
  <Paragraphs>73</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Gill Sans MT</vt:lpstr>
      <vt:lpstr>Wingdings 2</vt:lpstr>
      <vt:lpstr>Dividend</vt:lpstr>
      <vt:lpstr>On-Campus Housing: Storrs Campus</vt:lpstr>
      <vt:lpstr>Residency Requirement</vt:lpstr>
      <vt:lpstr>Spring 2024 information</vt:lpstr>
      <vt:lpstr>Important Tips</vt:lpstr>
      <vt:lpstr>Selection times and general info</vt:lpstr>
      <vt:lpstr>Housing Selection Process</vt:lpstr>
      <vt:lpstr>Important Notes</vt:lpstr>
      <vt:lpstr>Expectations</vt:lpstr>
      <vt:lpstr>FAQs</vt:lpstr>
      <vt:lpstr>Questions?</vt:lpstr>
    </vt:vector>
  </TitlesOfParts>
  <Company>University of Connecticut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On-Campus Housing: Storrs Campus</dc:title>
  <dc:creator>Christina Gray</dc:creator>
  <cp:lastModifiedBy>Proulx, Kimberly</cp:lastModifiedBy>
  <cp:revision>33</cp:revision>
  <dcterms:created xsi:type="dcterms:W3CDTF">2018-02-22T14:08:58Z</dcterms:created>
  <dcterms:modified xsi:type="dcterms:W3CDTF">2023-09-07T13:20:54Z</dcterms:modified>
</cp:coreProperties>
</file>